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notesMasters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d2368809c5e45b8" /><Relationship Type="http://schemas.openxmlformats.org/officeDocument/2006/relationships/extended-properties" Target="/docProps/app.xml" Id="R92493be40a1b4366" /><Relationship Type="http://schemas.openxmlformats.org/officeDocument/2006/relationships/officeDocument" Target="/ppt/presentation.xml" Id="R829ab064508e4f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92049777184d73"/>
  </p:sldMasterIdLst>
  <p:notesMasterIdLst>
    <p:notesMasterId xmlns:r="http://schemas.openxmlformats.org/officeDocument/2006/relationships" r:id="R5db3778398bd4b24"/>
  </p:notesMasterIdLst>
  <p:sldIdLst>
    <p:sldId xmlns:r="http://schemas.openxmlformats.org/officeDocument/2006/relationships" id="256" r:id="R17618ac9e90b4a68"/>
    <p:sldId xmlns:r="http://schemas.openxmlformats.org/officeDocument/2006/relationships" id="257" r:id="Refd01e6d91ae41b1"/>
    <p:sldId xmlns:r="http://schemas.openxmlformats.org/officeDocument/2006/relationships" id="258" r:id="Rb9b4218c9a7d4921"/>
    <p:sldId xmlns:r="http://schemas.openxmlformats.org/officeDocument/2006/relationships" id="259" r:id="R1e0bf25c9040464d"/>
    <p:sldId xmlns:r="http://schemas.openxmlformats.org/officeDocument/2006/relationships" id="260" r:id="Rf8999e71e01647f8"/>
    <p:sldId xmlns:r="http://schemas.openxmlformats.org/officeDocument/2006/relationships" id="261" r:id="R558d0337cb03425a"/>
    <p:sldId xmlns:r="http://schemas.openxmlformats.org/officeDocument/2006/relationships" id="262" r:id="R14281859c10c4e30"/>
    <p:sldId xmlns:r="http://schemas.openxmlformats.org/officeDocument/2006/relationships" id="263" r:id="Rd8db9acca9ca4e09"/>
    <p:sldId xmlns:r="http://schemas.openxmlformats.org/officeDocument/2006/relationships" id="264" r:id="Rdc23871d36cf4131"/>
    <p:sldId xmlns:r="http://schemas.openxmlformats.org/officeDocument/2006/relationships" id="265" r:id="R42a466af937b4399"/>
    <p:sldId xmlns:r="http://schemas.openxmlformats.org/officeDocument/2006/relationships" id="266" r:id="R1e54f7c9ff5b4c13"/>
    <p:sldId xmlns:r="http://schemas.openxmlformats.org/officeDocument/2006/relationships" id="267" r:id="Rb083c23e066f48b1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2049777184d73" /><Relationship Type="http://schemas.openxmlformats.org/officeDocument/2006/relationships/theme" Target="/ppt/theme/theme1.xml" Id="R733e54f238384adf" /><Relationship Type="http://schemas.openxmlformats.org/officeDocument/2006/relationships/notesMaster" Target="/ppt/notesMasters/notesMaster1.xml" Id="R5db3778398bd4b24" /><Relationship Type="http://schemas.openxmlformats.org/officeDocument/2006/relationships/presProps" Target="/ppt/presProps.xml" Id="R6a3d9efbeed44b46" /><Relationship Type="http://schemas.openxmlformats.org/officeDocument/2006/relationships/viewProps" Target="/ppt/viewProps.xml" Id="Rb3c2cc101f884df1" /><Relationship Type="http://schemas.openxmlformats.org/officeDocument/2006/relationships/tableStyles" Target="/ppt/tableStyles.xml" Id="R7def6f99903840af" /><Relationship Type="http://schemas.openxmlformats.org/officeDocument/2006/relationships/slide" Target="/ppt/slides/slide1.xml" Id="R17618ac9e90b4a68" /><Relationship Type="http://schemas.openxmlformats.org/officeDocument/2006/relationships/slide" Target="/ppt/slides/slide2.xml" Id="Refd01e6d91ae41b1" /><Relationship Type="http://schemas.openxmlformats.org/officeDocument/2006/relationships/slide" Target="/ppt/slides/slide3.xml" Id="Rb9b4218c9a7d4921" /><Relationship Type="http://schemas.openxmlformats.org/officeDocument/2006/relationships/slide" Target="/ppt/slides/slide4.xml" Id="R1e0bf25c9040464d" /><Relationship Type="http://schemas.openxmlformats.org/officeDocument/2006/relationships/slide" Target="/ppt/slides/slide5.xml" Id="Rf8999e71e01647f8" /><Relationship Type="http://schemas.openxmlformats.org/officeDocument/2006/relationships/slide" Target="/ppt/slides/slide6.xml" Id="R558d0337cb03425a" /><Relationship Type="http://schemas.openxmlformats.org/officeDocument/2006/relationships/slide" Target="/ppt/slides/slide7.xml" Id="R14281859c10c4e30" /><Relationship Type="http://schemas.openxmlformats.org/officeDocument/2006/relationships/slide" Target="/ppt/slides/slide8.xml" Id="Rd8db9acca9ca4e09" /><Relationship Type="http://schemas.openxmlformats.org/officeDocument/2006/relationships/slide" Target="/ppt/slides/slide9.xml" Id="Rdc23871d36cf4131" /><Relationship Type="http://schemas.openxmlformats.org/officeDocument/2006/relationships/slide" Target="/ppt/slides/slide10.xml" Id="R42a466af937b4399" /><Relationship Type="http://schemas.openxmlformats.org/officeDocument/2006/relationships/slide" Target="/ppt/slides/slide11.xml" Id="R1e54f7c9ff5b4c13" /><Relationship Type="http://schemas.openxmlformats.org/officeDocument/2006/relationships/slide" Target="/ppt/slides/slide12.xml" Id="Rb083c23e066f48b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2.xml" Id="R6b19c13114a7469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a1fe6c56d664784" /><Relationship Type="http://schemas.openxmlformats.org/officeDocument/2006/relationships/notesMaster" Target="/ppt/notesMasters/notesMaster1.xml" Id="Rcedc7d32e2454d8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506963556c54dbf" /><Relationship Type="http://schemas.openxmlformats.org/officeDocument/2006/relationships/notesMaster" Target="/ppt/notesMasters/notesMaster1.xml" Id="Reb563841cb1b470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1bc1e9191804a64" /><Relationship Type="http://schemas.openxmlformats.org/officeDocument/2006/relationships/notesMaster" Target="/ppt/notesMasters/notesMaster1.xml" Id="R237a6ac6f7dc429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0f4722253894b15" /><Relationship Type="http://schemas.openxmlformats.org/officeDocument/2006/relationships/notesMaster" Target="/ppt/notesMasters/notesMaster1.xml" Id="R6bdb2f694b8a4e2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25206616f0b4d43" /><Relationship Type="http://schemas.openxmlformats.org/officeDocument/2006/relationships/notesMaster" Target="/ppt/notesMasters/notesMaster1.xml" Id="R2b648cd165c148c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f22a6bc8e034c0e" /><Relationship Type="http://schemas.openxmlformats.org/officeDocument/2006/relationships/notesMaster" Target="/ppt/notesMasters/notesMaster1.xml" Id="R336092976ad2440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8b2dbb3d07144b6" /><Relationship Type="http://schemas.openxmlformats.org/officeDocument/2006/relationships/notesMaster" Target="/ppt/notesMasters/notesMaster1.xml" Id="R86978f4e1bfc422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e3d95f20df44417" /><Relationship Type="http://schemas.openxmlformats.org/officeDocument/2006/relationships/notesMaster" Target="/ppt/notesMasters/notesMaster1.xml" Id="R02e5766bb0f1464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c89f8f6eb21435e" /><Relationship Type="http://schemas.openxmlformats.org/officeDocument/2006/relationships/notesMaster" Target="/ppt/notesMasters/notesMaster1.xml" Id="Ra1b96ea9ad4948b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fbf44169caf4546" /><Relationship Type="http://schemas.openxmlformats.org/officeDocument/2006/relationships/notesMaster" Target="/ppt/notesMasters/notesMaster1.xml" Id="R4b043406295849e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ba61602f7744386" /><Relationship Type="http://schemas.openxmlformats.org/officeDocument/2006/relationships/notesMaster" Target="/ppt/notesMasters/notesMaster1.xml" Id="Rb3de158d853c431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d64f0033413409f" /><Relationship Type="http://schemas.openxmlformats.org/officeDocument/2006/relationships/notesMaster" Target="/ppt/notesMasters/notesMaster1.xml" Id="Ra32e78640be04a5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f481b335f4b9b" /></Relationships>
</file>

<file path=ppt/slideLayouts/slideLayout2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b1db7c26ed8042ff" /><Relationship Type="http://schemas.openxmlformats.org/officeDocument/2006/relationships/slideLayout" Target="/ppt/slideLayouts/slideLayout2.xml" Id="R6ae889823ba64dc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e889823ba64dc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e2dd76c15d624e8f" /><Relationship Type="http://schemas.openxmlformats.org/officeDocument/2006/relationships/notesSlide" Target="/ppt/notesSlides/notesSlide1.xml" Id="Re77d561e307f453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aed9316f0bff4caf" /><Relationship Type="http://schemas.openxmlformats.org/officeDocument/2006/relationships/notesSlide" Target="/ppt/notesSlides/notesSlide10.xml" Id="Rfe337cd1525546d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be7da0f170e94855" /><Relationship Type="http://schemas.openxmlformats.org/officeDocument/2006/relationships/notesSlide" Target="/ppt/notesSlides/notesSlide11.xml" Id="Rf4bb9ace1229441e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3fb0327aa7af4ad7" /><Relationship Type="http://schemas.openxmlformats.org/officeDocument/2006/relationships/notesSlide" Target="/ppt/notesSlides/notesSlide12.xml" Id="Rf9fd71c036594a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72f50791990f448a" /><Relationship Type="http://schemas.openxmlformats.org/officeDocument/2006/relationships/notesSlide" Target="/ppt/notesSlides/notesSlide2.xml" Id="R23f01056511f4d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e0eef449491f448d" /><Relationship Type="http://schemas.openxmlformats.org/officeDocument/2006/relationships/notesSlide" Target="/ppt/notesSlides/notesSlide3.xml" Id="Rf8aa7036b24f4b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df64779a1e1c4686" /><Relationship Type="http://schemas.openxmlformats.org/officeDocument/2006/relationships/notesSlide" Target="/ppt/notesSlides/notesSlide4.xml" Id="Ree57af81039b45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b8f60080c06e49cf" /><Relationship Type="http://schemas.openxmlformats.org/officeDocument/2006/relationships/notesSlide" Target="/ppt/notesSlides/notesSlide5.xml" Id="R2ae5f5995fdb4d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ce36720a36646c9" /><Relationship Type="http://schemas.openxmlformats.org/officeDocument/2006/relationships/notesSlide" Target="/ppt/notesSlides/notesSlide6.xml" Id="R1f820c3ebeb14d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de50f91cadaf4314" /><Relationship Type="http://schemas.openxmlformats.org/officeDocument/2006/relationships/notesSlide" Target="/ppt/notesSlides/notesSlide7.xml" Id="Rd261bf01fe4545a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2e125782164b4c4e" /><Relationship Type="http://schemas.openxmlformats.org/officeDocument/2006/relationships/notesSlide" Target="/ppt/notesSlides/notesSlide8.xml" Id="R2e6a22ffbe694ad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0839a1c34b844c83" /><Relationship Type="http://schemas.openxmlformats.org/officeDocument/2006/relationships/notesSlide" Target="/ppt/notesSlides/notesSlide9.xml" Id="R8f0e9c982d2147b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B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5A4AFCF-D756-486C-87F7-80B39762D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71B54"/>
              </a:gs>
              <a:gs pos="50000">
                <a:srgbClr val="0B2F8A"/>
              </a:gs>
              <a:gs pos="100000">
                <a:srgbClr val="101614"/>
              </a:gs>
            </a:gsLst>
            <a:lin ang="8100000"/>
          </a:gra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7ADA807-3D22-4A89-BA76-E80D3CB67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0"/>
            <a:ext cx="41719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7000"/>
            </a:srgbClr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AFEA90E-138B-410C-BBE7-D1C24C147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838200"/>
            <a:ext cx="247650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AF37">
              <a:alpha val="16000"/>
            </a:srgbClr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7049BAF-0FB8-40AC-BA47-A8B909D78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3143250"/>
            <a:ext cx="14287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9000"/>
            </a:srgbClr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5A9E1D7-63C9-47CF-84CF-B6254229B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43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D4AF37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D4AF37"/>
                </a:solidFill>
                <a:latin typeface="Aptos"/>
                <a:ea typeface="Aptos"/>
                <a:cs typeface="Aptos"/>
              </a:rPr>
              <a:t>AXZERA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3AA4D7-B07E-4A3C-BA96-FB4823685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52500"/>
            <a:ext cx="14097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AF37"/>
          </a:solidFill>
          <a:ln xmlns:a="http://schemas.openxmlformats.org/drawingml/2006/main" w="0">
            <a:noFill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A2EB8C4-1FCC-4409-95BE-A11F03AD2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52400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4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Axzera GründerPortalen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2792DEB-E000-4FFD-8168-7B1792E91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7429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E4EBFF"/>
                </a:solidFill>
                <a:latin typeface="Aptos"/>
                <a:ea typeface="Aptos"/>
                <a:cs typeface="Aptos"/>
              </a:defRPr>
            </a:pPr>
            <a:r>
              <a:rPr sz="2025" b="0">
                <a:solidFill>
                  <a:srgbClr val="E4EBFF"/>
                </a:solidFill>
                <a:latin typeface="Aptos"/>
                <a:ea typeface="Aptos"/>
                <a:cs typeface="Aptos"/>
              </a:rPr>
              <a:t>Gründer Core som faglig fundament. Global møteplass som vekstmotor.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84235A-EC12-4295-B18F-D282150E7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95700"/>
            <a:ext cx="6191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CBD8FF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CBD8FF"/>
                </a:solidFill>
                <a:latin typeface="Aptos"/>
                <a:ea typeface="Aptos"/>
                <a:cs typeface="Aptos"/>
              </a:rPr>
              <a:t>En portal der gründere utvikler dømmekraft, bygger relasjoner og møter investorer, medeiere og co-foundere.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125AB21-B4BA-4240-B4F8-D2205AFEC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21907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AF37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9C283E-145B-41CF-B73D-C6D1569EE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5816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71B5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071B54"/>
                </a:solidFill>
                <a:latin typeface="Aptos"/>
                <a:ea typeface="Aptos"/>
                <a:cs typeface="Aptos"/>
              </a:rPr>
              <a:t>Konseptpresentasjon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2A383EF-7237-49BA-9F66-57C6A3CCD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5572125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CFD9FF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CFD9FF"/>
                </a:solidFill>
                <a:latin typeface="Aptos"/>
                <a:ea typeface="Aptos"/>
                <a:cs typeface="Aptos"/>
              </a:rPr>
              <a:t>Foreløpig arbeidsversjon</a:t>
            </a:r>
          </a:p>
        </p:txBody>
      </p:sp>
    </p:spTree>
    <p:extLst>
      <p:ext uri="{BB962C8B-B14F-4D97-AF65-F5344CB8AC3E}">
        <p14:creationId xmlns:p14="http://schemas.microsoft.com/office/powerpoint/2010/main" val="187613717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B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2E6D31A-CED0-46E4-B267-0C9BB2F93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72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AF37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A5B7EA5-5E82-49AD-8564-603EEA9F4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334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71B54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71B54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E8EB2F1-6999-4084-9749-10B26E987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23875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4AF37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D4AF37"/>
                </a:solidFill>
                <a:latin typeface="Aptos"/>
                <a:ea typeface="Aptos"/>
                <a:cs typeface="Aptos"/>
              </a:rPr>
              <a:t>VEKSTMODELL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A05C01F-D691-4C10-9DAB-61511D610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914400"/>
            <a:ext cx="8572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AGP blir sterkest når fellesskapet skaper verdi for hver ny relevant gründer.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3119A1A-6B9E-4543-9D85-B86BBD5F4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666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DDE6FF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DDE6FF"/>
                </a:solidFill>
                <a:latin typeface="Aptos"/>
                <a:ea typeface="Aptos"/>
                <a:cs typeface="Aptos"/>
              </a:rPr>
              <a:t>Portalens vekstlogikk bør være basert på kvalitet, tilhørighet og gjentatt bruk.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2D92F40-F336-4475-8229-99B4E52EB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2705100"/>
            <a:ext cx="13716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9000"/>
            </a:srgbClr>
          </a:solidFill>
          <a:ln xmlns:a="http://schemas.openxmlformats.org/drawingml/2006/main" w="9525">
            <a:solidFill>
              <a:srgbClr val="D4AF37"/>
            </a:solidFill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AEA5AA2-28CC-483C-BD2F-E7A8E1AAE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933700"/>
            <a:ext cx="114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Lære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778779B-07C5-493E-80B8-ACB451A25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4171950"/>
            <a:ext cx="13716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9000"/>
            </a:srgbClr>
          </a:solidFill>
          <a:ln xmlns:a="http://schemas.openxmlformats.org/drawingml/2006/main" w="9525">
            <a:solidFill>
              <a:srgbClr val="D4AF37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3A08DA1-4A8B-48FC-BF3A-BEA48F6D7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400550"/>
            <a:ext cx="114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Reflektere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D8813B8-B397-42E8-9237-A0B1BAF65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5505450"/>
            <a:ext cx="13716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9000"/>
            </a:srgbClr>
          </a:solidFill>
          <a:ln xmlns:a="http://schemas.openxmlformats.org/drawingml/2006/main" w="9525">
            <a:solidFill>
              <a:srgbClr val="D4AF37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87413B4-EF30-42BF-85D4-6C67E4AE4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5734050"/>
            <a:ext cx="114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Presentere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091A5E4-FD03-4F7B-A738-DECB81ACD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4171950"/>
            <a:ext cx="13716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9000"/>
            </a:srgbClr>
          </a:solidFill>
          <a:ln xmlns:a="http://schemas.openxmlformats.org/drawingml/2006/main" w="9525">
            <a:solidFill>
              <a:srgbClr val="D4AF37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437C0D1-DBB5-4E6A-B312-E7433BA58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400550"/>
            <a:ext cx="114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Koble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90218F4-D93D-4F0E-A2AB-4DCA6752B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371850"/>
            <a:ext cx="2000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AF37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CB19730-7075-40A2-8493-9EA09DCD6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495800"/>
            <a:ext cx="13525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AF37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22B2FA0-2D36-4A6C-99BE-A795AC339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486400"/>
            <a:ext cx="2000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AF37"/>
          </a:solidFill>
          <a:ln xmlns:a="http://schemas.openxmlformats.org/drawingml/2006/main" w="0">
            <a:noFill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15E293B-1423-4296-9892-D55EF57F8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495800"/>
            <a:ext cx="13525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AF37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285A942-9A7C-4C95-9C26-BC25B91A3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3676650"/>
            <a:ext cx="1638300" cy="1638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AF37"/>
          </a:solidFill>
          <a:ln xmlns:a="http://schemas.openxmlformats.org/drawingml/2006/main" w="0">
            <a:noFill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DCA30DC-7B48-440B-ACBB-1164E58FA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4229100"/>
            <a:ext cx="1219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71B54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71B54"/>
                </a:solidFill>
                <a:latin typeface="Aptos"/>
                <a:ea typeface="Aptos"/>
                <a:cs typeface="Aptos"/>
              </a:rPr>
              <a:t>Global gründer-tilknytning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28CDBD5-94B9-477C-A7AB-8217470AE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381750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2477F"/>
          </a:solidFill>
          <a:ln xmlns:a="http://schemas.openxmlformats.org/drawingml/2006/main" w="0">
            <a:noFill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CF9EF64-0DE1-4C87-802B-AD6C782A2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B9C8F4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B9C8F4"/>
                </a:solidFill>
                <a:latin typeface="Aptos"/>
                <a:ea typeface="Aptos"/>
                <a:cs typeface="Aptos"/>
              </a:rPr>
              <a:t>Axzera GründerPortalen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87FA55C-E048-40EE-95D7-C57B6D2B7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D4AF37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D4AF37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44836299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4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FADC2C2-D801-4793-B785-D683E00F2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72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F8A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3594C1E-6D59-4F8B-9592-257903007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334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E01FF74-183E-4BAF-AB56-D75095854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23875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B2F8A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B2F8A"/>
                </a:solidFill>
                <a:latin typeface="Aptos"/>
                <a:ea typeface="Aptos"/>
                <a:cs typeface="Aptos"/>
              </a:rPr>
              <a:t>NESTE STEG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AB16A9F-549A-4608-AE8E-85767CC8E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914400"/>
            <a:ext cx="8572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Neste utviklingsfase bør gjøre AGP konkret nok til å kunne bygges, testes og selges.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903495-125F-4D96-B641-10BF9D247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57450"/>
            <a:ext cx="666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Fra konsept til portal krever det tydelige moduler, prioriterte brukerreiser og første innholdsstruktur.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339D780-F388-43A0-AFB9-BB379806E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43250"/>
            <a:ext cx="2190750" cy="1638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EA"/>
            </a:solidFill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882A968-87BB-4B7A-8760-183BF11D4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43250"/>
            <a:ext cx="2190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F8A"/>
          </a:solidFill>
          <a:ln xmlns:a="http://schemas.openxmlformats.org/drawingml/2006/main" w="0">
            <a:noFill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F6D1E3E-7C44-4F62-8C93-E10CEF985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4671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Konsept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80EF462-7A1E-443D-9DDA-F4D0094F0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886200"/>
            <a:ext cx="1809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Definere AGP som egen modul under Axzera Core, med tydelig løfte og målgruppe.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D8F2526-315A-4083-81FF-BD2A0A24B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143250"/>
            <a:ext cx="2190750" cy="1638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EA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5219243-0077-4276-BCF4-A73788B5D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143250"/>
            <a:ext cx="2190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F8A"/>
          </a:solidFill>
          <a:ln xmlns:a="http://schemas.openxmlformats.org/drawingml/2006/main" w="0">
            <a:noFill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B4EF8F0-6E28-410F-BBB9-EA8761E8E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4671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Innhold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C0E2C92-2679-4C43-902C-877577012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886200"/>
            <a:ext cx="1809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Kondensere Gründer Core til 20 evner med korte kapitler, videoer og refleksjonsspørsmål.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C7A0692-AAF7-452B-ABDE-ED73C61DE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143250"/>
            <a:ext cx="2190750" cy="1638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C26DA14-151A-4051-AE74-DB6913000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143250"/>
            <a:ext cx="2190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AF37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BEE1265-FE29-419F-BEE0-48541C81C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4671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Portal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B546041-BEB5-459B-8544-AA559602D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886200"/>
            <a:ext cx="1809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Designe profiler, globale rom, pitch-struktur, match-logikk og investorvisning.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3DF1DB4-7B72-41A7-B63A-8991580EF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143250"/>
            <a:ext cx="2190750" cy="1638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B0C46B2-7F87-439C-BDF9-E48CE2220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143250"/>
            <a:ext cx="2190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F8A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79AF5D7-5084-47D2-B325-1DF9DEAF2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34671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Pilot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1A2CA36-B299-4FD5-BFA8-4CE7BAA68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3886200"/>
            <a:ext cx="1809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Teste med et mindre antall gründere, investorer og mulige co-foundere før skalering.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C43E21E-3723-40CC-99C5-B2F1F475B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381750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DEA"/>
          </a:solidFill>
          <a:ln xmlns:a="http://schemas.openxmlformats.org/drawingml/2006/main" w="0">
            <a:noFill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B7895FB-1C22-46CE-AAB4-14D9D6320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Axzera GründerPortalen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FDA3042-3DD2-4132-B9D4-33F02B54B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B2F8A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0B2F8A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2650722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71B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2EC9567-AF62-4A36-8BDF-9EDB8F50B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71B54"/>
              </a:gs>
              <a:gs pos="50000">
                <a:srgbClr val="0B2F8A"/>
              </a:gs>
              <a:gs pos="100000">
                <a:srgbClr val="101614"/>
              </a:gs>
            </a:gsLst>
            <a:lin ang="8100000"/>
          </a:gra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CE61C3B-8BF0-4F4B-B5B3-25A5E06E2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723900"/>
            <a:ext cx="457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D4AF37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D4AF37"/>
                </a:solidFill>
                <a:latin typeface="Aptos"/>
                <a:ea typeface="Aptos"/>
                <a:cs typeface="Aptos"/>
              </a:rPr>
              <a:t>Axzera GründerPortalen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08938AC-0BDA-4354-927A-DD173C70E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238250"/>
            <a:ext cx="1428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AF37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F958A8-8818-4175-98C7-3C47052EB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00250"/>
            <a:ext cx="83820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4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Et sted gründere kobler egen utvikling med globale muligheter.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3A346A2-5141-42B0-B60D-ED132C3D6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05250"/>
            <a:ext cx="7239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DDE6FF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DDE6FF"/>
                </a:solidFill>
                <a:latin typeface="Aptos"/>
                <a:ea typeface="Aptos"/>
                <a:cs typeface="Aptos"/>
              </a:rPr>
              <a:t>Gründer Core gir fundamentet. Mentorene gir refleksjonen. Portalen gir relasjonene som kan bli kapital, medeierskap og nye team.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41B1E8E-A097-4C8F-AB0E-1AFBBFC2B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524500"/>
            <a:ext cx="28575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AF37"/>
          </a:solidFill>
          <a:ln xmlns:a="http://schemas.openxmlformats.org/drawingml/2006/main" w="0">
            <a:noFill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7668D7A-9A4A-4340-B530-ECC80776A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676900"/>
            <a:ext cx="2438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71B54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71B54"/>
                </a:solidFill>
                <a:latin typeface="Aptos"/>
                <a:ea typeface="Aptos"/>
                <a:cs typeface="Aptos"/>
              </a:rPr>
              <a:t>Videreutvikles som del av Axzera Core</a:t>
            </a:r>
          </a:p>
        </p:txBody>
      </p:sp>
    </p:spTree>
    <p:extLst>
      <p:ext uri="{BB962C8B-B14F-4D97-AF65-F5344CB8AC3E}">
        <p14:creationId xmlns:p14="http://schemas.microsoft.com/office/powerpoint/2010/main" val="121012254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4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07EBF7F-39BD-449D-ADD7-961622BC4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72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F8A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58DF4C6-8185-4DE5-88F4-2649001BC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334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2E3EAF-9D00-478B-8011-FD236BB4D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23875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B2F8A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B2F8A"/>
                </a:solidFill>
                <a:latin typeface="Aptos"/>
                <a:ea typeface="Aptos"/>
                <a:cs typeface="Aptos"/>
              </a:rPr>
              <a:t>BEHOVET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36548EF-7620-4679-BE58-C4C872A34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914400"/>
            <a:ext cx="8001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Gründere mangler ofte et sted å utvikle dømmekraft før risikoen blir dyr.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314A15D-3D8B-457D-A981-CBB3667DF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57450"/>
            <a:ext cx="666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Vedlegget beskriver gründeren som en person som må ta beslutninger under usikkerhet, bære ansvar og likevel bevare evnen til å handle videre.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52E825-C0B9-4BD1-BB0E-12D0AE778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33750"/>
            <a:ext cx="314325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EA"/>
            </a:solidFill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F38E55F-CE95-4475-A5DD-EAFD98949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433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791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A97918"/>
                </a:solidFill>
                <a:latin typeface="Aptos"/>
                <a:ea typeface="Aptos"/>
                <a:cs typeface="Aptos"/>
              </a:rPr>
              <a:t>A1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DD59DFC-2338-4B25-93D5-AAC95F17A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829050"/>
            <a:ext cx="2686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Usikkerhet er permanent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2BFDB2D-6A2D-4D7D-A66B-D69E4D7E5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210050"/>
            <a:ext cx="26860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Erfarne gründere lærer å handle med ufullstendig bilde og bruke handling som verktøy for ny klarhet.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E6A8145-28F7-4466-893B-4D9548848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333750"/>
            <a:ext cx="314325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EA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21EB4D1-D52F-4954-AC5B-68C1AE61C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35433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791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A97918"/>
                </a:solidFill>
                <a:latin typeface="Aptos"/>
                <a:ea typeface="Aptos"/>
                <a:cs typeface="Aptos"/>
              </a:rPr>
              <a:t>A1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794E2E0-CC54-47A0-ACDB-7D53B5C1F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3829050"/>
            <a:ext cx="2686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Ansvar bæres alene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91E3B39-5F54-418D-B17A-D30DF6554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4210050"/>
            <a:ext cx="26860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I tidlig fase påvirker beslutninger ansatte, kunder, investorer og partnere direkte.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E32B89A-13BA-4A95-B13D-DD3EE55F7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333750"/>
            <a:ext cx="314325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E4ABD66-A0F9-4FF1-AF5A-3F6079BA2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5433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791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A97918"/>
                </a:solidFill>
                <a:latin typeface="Aptos"/>
                <a:ea typeface="Aptos"/>
                <a:cs typeface="Aptos"/>
              </a:rPr>
              <a:t>A5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6F43C87-CC68-438C-AE2F-0C659EE18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829050"/>
            <a:ext cx="2686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Dialog mangler struktur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CD4C570-A7A8-4536-835A-8691067DA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210050"/>
            <a:ext cx="26860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Uten et trygt rom for å teste tanker blir beslutninger enten overanalysert eller forenklet.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B726B32-508B-4F11-A1B7-40ECA8879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657850"/>
            <a:ext cx="108204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B54"/>
          </a:solidFill>
          <a:ln xmlns:a="http://schemas.openxmlformats.org/drawingml/2006/main" w="0">
            <a:noFill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D62B295-F683-4A46-B74B-C79F6BE13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772150"/>
            <a:ext cx="10267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D4AF37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D4AF37"/>
                </a:solidFill>
                <a:latin typeface="Aptos"/>
                <a:ea typeface="Aptos"/>
                <a:cs typeface="Aptos"/>
              </a:rPr>
              <a:t>AGP svarer på dette med strukturert refleksjon, mentorstøtte og et globalt beslutningsrom for gründere.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4FB3824-80DC-41A7-A3A5-410B2AE27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381750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DEA"/>
          </a:solidFill>
          <a:ln xmlns:a="http://schemas.openxmlformats.org/drawingml/2006/main" w="0">
            <a:noFill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ED162DC-B06C-439B-B288-BDF8E1542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Axzera GründerPortalen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757EEE9-0D62-4EB0-9DF8-D96F2FB8A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B2F8A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0B2F8A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0994587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B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9D225A1-76F6-4FB0-9FF9-763DFDEF0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72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AF37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3F57BBA-6B2C-45F0-BA77-E828F6697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334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71B54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71B54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4A83259-5246-49D7-82D4-15F31F78F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23875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4AF37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D4AF37"/>
                </a:solidFill>
                <a:latin typeface="Aptos"/>
                <a:ea typeface="Aptos"/>
                <a:cs typeface="Aptos"/>
              </a:rPr>
              <a:t>KONSEPT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2EABBCB-D10A-411D-B905-D8D9C7E05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914400"/>
            <a:ext cx="8096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AGP er mer enn en kunnskapsportal: det er et globalt økosystem for gründere.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9179752-EB70-4939-8245-8857F898B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57450"/>
            <a:ext cx="666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DDE6FF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DDE6FF"/>
                </a:solidFill>
                <a:latin typeface="Aptos"/>
                <a:ea typeface="Aptos"/>
                <a:cs typeface="Aptos"/>
              </a:rPr>
              <a:t>Portalen kombinerer utvikling, synlighet og relasjoner i én sammenhengende gründerarena.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284F71D-1E0E-4CD5-99F4-27B2A386C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505200"/>
            <a:ext cx="2190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8000"/>
            </a:srgbClr>
          </a:solidFill>
          <a:ln xmlns:a="http://schemas.openxmlformats.org/drawingml/2006/main" w="9525">
            <a:solidFill>
              <a:srgbClr val="FFFFFF">
                <a:alpha val="18000"/>
              </a:srgbClr>
            </a:solidFill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03A0D62-8B13-4BBA-9781-CCE87663E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338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4AF37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D4AF37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58E745-8C7C-4EA8-9009-18C3B1EE0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038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Gründer Core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20F50C1-92F6-4498-85E4-07BA87520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438650"/>
            <a:ext cx="180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CE6FF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DCE6FF"/>
                </a:solidFill>
                <a:latin typeface="Aptos"/>
                <a:ea typeface="Aptos"/>
                <a:cs typeface="Aptos"/>
              </a:rPr>
              <a:t>20 evner som bygger tankesett, dømmekraft, eierskap og styring.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478B161-157F-4F3B-8EB4-C27F273B9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4238625"/>
            <a:ext cx="400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AF37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DD267EE-BA79-4F4A-930F-A4E230C1F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505200"/>
            <a:ext cx="2190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8000"/>
            </a:srgbClr>
          </a:solidFill>
          <a:ln xmlns:a="http://schemas.openxmlformats.org/drawingml/2006/main" w="9525">
            <a:solidFill>
              <a:srgbClr val="FFFFFF">
                <a:alpha val="18000"/>
              </a:srgbClr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12DEEA8-5141-4C50-B383-6EFE3BAB5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37338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4AF37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D4AF37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2E4F4F6-7B81-4DF6-AE08-A8E51DD7E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4038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Møteplass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C4DEC4C-4235-4DBA-8B8E-F5931A125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4438650"/>
            <a:ext cx="180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CE6FF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DCE6FF"/>
                </a:solidFill>
                <a:latin typeface="Aptos"/>
                <a:ea typeface="Aptos"/>
                <a:cs typeface="Aptos"/>
              </a:rPr>
              <a:t>Et globalt miljø hvor gründere kan finne hverandre og bygge tillit.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832AF74-62A4-4E6C-905B-51F3B9AE6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238625"/>
            <a:ext cx="400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AF37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41394D-9C85-4AE8-9D7C-A5185CF11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505200"/>
            <a:ext cx="2190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8000"/>
            </a:srgbClr>
          </a:solidFill>
          <a:ln xmlns:a="http://schemas.openxmlformats.org/drawingml/2006/main" w="9525">
            <a:solidFill>
              <a:srgbClr val="FFFFFF">
                <a:alpha val="18000"/>
              </a:srgbClr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D6478D3-9CA0-4025-B5EE-9CBF7D7B9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7338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4AF37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D4AF37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63012F2-79D3-4E70-9C1C-720DA10C9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038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Investorrom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DD25E4B-803D-437F-9DBF-E0E69B017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438650"/>
            <a:ext cx="180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CE6FF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DCE6FF"/>
                </a:solidFill>
                <a:latin typeface="Aptos"/>
                <a:ea typeface="Aptos"/>
                <a:cs typeface="Aptos"/>
              </a:rPr>
              <a:t>Et sted å presentere ideer for investorer, medeiere og strategiske partnere.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21E9C98-AA0A-4BA3-B9CE-BA72A43B1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4238625"/>
            <a:ext cx="400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AF37"/>
          </a:solidFill>
          <a:ln xmlns:a="http://schemas.openxmlformats.org/drawingml/2006/main" w="0">
            <a:noFill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57A0A63-26E1-43B3-9673-036372730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3505200"/>
            <a:ext cx="2190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8000"/>
            </a:srgbClr>
          </a:solidFill>
          <a:ln xmlns:a="http://schemas.openxmlformats.org/drawingml/2006/main" w="9525">
            <a:solidFill>
              <a:srgbClr val="FFFFFF">
                <a:alpha val="18000"/>
              </a:srgbClr>
            </a:solidFill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DC299C8-FDC2-49FD-A158-669A70FDA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37338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4AF37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D4AF37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8B55574-FBDC-4F08-845C-5F2C388FF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4038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Co-founder-kobling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0DF586E-C41B-432C-A7D8-8EEDE8895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4438650"/>
            <a:ext cx="180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CE6FF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DCE6FF"/>
                </a:solidFill>
                <a:latin typeface="Aptos"/>
                <a:ea typeface="Aptos"/>
                <a:cs typeface="Aptos"/>
              </a:rPr>
              <a:t>Match mellom idé, kompetanse, kapital, motivasjon og timing.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44E908B-E5CD-411B-BA3E-A879EE178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381750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2477F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D225E36-A1CB-460B-81EC-1345D7CC6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B9C8F4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B9C8F4"/>
                </a:solidFill>
                <a:latin typeface="Aptos"/>
                <a:ea typeface="Aptos"/>
                <a:cs typeface="Aptos"/>
              </a:rPr>
              <a:t>Axzera GründerPortalen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2779AF5-99E2-4B2D-8F81-262B1C315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D4AF37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D4AF37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28642748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4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DBB1AA1-3340-4762-8F59-FDBE67225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72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F8A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E5088B0-4099-4239-B806-D78440C26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334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06049D-505E-441C-9662-785D3A23E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23875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B2F8A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B2F8A"/>
                </a:solidFill>
                <a:latin typeface="Aptos"/>
                <a:ea typeface="Aptos"/>
                <a:cs typeface="Aptos"/>
              </a:rPr>
              <a:t>GRÜNDER CORE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122B605-CCE7-4B0A-B72D-392138317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914400"/>
            <a:ext cx="8096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Gründer Core er portalens faglige fundament.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1F233CC-22B9-499E-AD22-FB3C92989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000250"/>
            <a:ext cx="666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Vedlegget peker på fem hovedområder som sammen utvikler gründerens indre og ytre kapasitet.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BA695E1-947E-4F34-9252-F482EAA1C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914650"/>
            <a:ext cx="107442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BFA"/>
          </a:solidFill>
          <a:ln xmlns:a="http://schemas.openxmlformats.org/drawingml/2006/main" w="9525">
            <a:solidFill>
              <a:srgbClr val="D8DDEA"/>
            </a:solidFill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B252570-B76F-45A6-A1E4-7850490C2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000375"/>
            <a:ext cx="32385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F8A"/>
          </a:solidFill>
          <a:ln xmlns:a="http://schemas.openxmlformats.org/drawingml/2006/main" w="0">
            <a:noFill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941B6F7-3292-4181-A1CB-69FB7C9E1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0670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4AF37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D4AF37"/>
                </a:solidFill>
                <a:latin typeface="Aptos"/>
                <a:ea typeface="Aptos"/>
                <a:cs typeface="Aptos"/>
              </a:rPr>
              <a:t>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ED7C580-FE4A-4547-A8E8-5B895EF9D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3038475"/>
            <a:ext cx="276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Tankesett &amp; psykologi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321776-DD86-4F50-9D51-8EC27F8A1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048000"/>
            <a:ext cx="619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identitet, ansvar, robusthet, ego, feil, ensomhet, dømmekraft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358BF37-FE57-436C-A8D9-8A232748F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05200"/>
            <a:ext cx="107442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EA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9F78361-1D22-4EA0-ADD4-F84C7F90E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90925"/>
            <a:ext cx="32385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F8A"/>
          </a:solidFill>
          <a:ln xmlns:a="http://schemas.openxmlformats.org/drawingml/2006/main" w="0">
            <a:noFill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6436CCC-056E-4D86-BFD3-655EBC91A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5760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4AF37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D4AF37"/>
                </a:solidFill>
                <a:latin typeface="Aptos"/>
                <a:ea typeface="Aptos"/>
                <a:cs typeface="Aptos"/>
              </a:rPr>
              <a:t>B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F4C4BBC-3053-44A4-A827-A62AC688A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3629025"/>
            <a:ext cx="276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Kompleksitet &amp; relasjoner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1E4C1EC-68EA-40A5-912B-2C78B0431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638550"/>
            <a:ext cx="619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makt, tillit, forhandling, konflikt, styring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5FD3F03-B8BE-42AF-9E9B-79DEAF3D7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95750"/>
            <a:ext cx="107442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BFA"/>
          </a:solidFill>
          <a:ln xmlns:a="http://schemas.openxmlformats.org/drawingml/2006/main" w="9525">
            <a:solidFill>
              <a:srgbClr val="D8DD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EB6DF09-7D74-40EC-BD76-408CC4889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181475"/>
            <a:ext cx="32385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F8A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E6E6AF9-18EB-4D36-8B55-41A5B4790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2481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4AF37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D4AF37"/>
                </a:solidFill>
                <a:latin typeface="Aptos"/>
                <a:ea typeface="Aptos"/>
                <a:cs typeface="Aptos"/>
              </a:rPr>
              <a:t>C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838EF15-0E3E-4A67-98DC-7C3EC6C3F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219575"/>
            <a:ext cx="276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Eierskap &amp; kapital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8388310-7659-4091-B220-8245C136E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229100"/>
            <a:ext cx="619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eierskapets logikk, kapitalens tidshorisont, verdiskaping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CA5C09A-B5EF-485F-8C98-7573C03B9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86300"/>
            <a:ext cx="107442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EA"/>
            </a:solidFill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6D99935-D854-49DE-BC1B-CB17F7B68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772025"/>
            <a:ext cx="32385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F8A"/>
          </a:solidFill>
          <a:ln xmlns:a="http://schemas.openxmlformats.org/drawingml/2006/main" w="0">
            <a:noFill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D014C74-A88C-4FB3-B514-DF37E5B57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83870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4AF37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D4AF37"/>
                </a:solidFill>
                <a:latin typeface="Aptos"/>
                <a:ea typeface="Aptos"/>
                <a:cs typeface="Aptos"/>
              </a:rPr>
              <a:t>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EDBA45C-BF39-4F2D-A78F-124F5A8D9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810125"/>
            <a:ext cx="276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Styre &amp; forvaltning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6D96B1F-8A5F-40A7-BCB6-435742ADC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819650"/>
            <a:ext cx="619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styret, kontroll, ansvar og samspill over tid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D109194-5A8D-43C9-975D-5595C5D20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276850"/>
            <a:ext cx="107442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BFA"/>
          </a:solidFill>
          <a:ln xmlns:a="http://schemas.openxmlformats.org/drawingml/2006/main" w="9525">
            <a:solidFill>
              <a:srgbClr val="D8DD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D526491-F588-4B26-A8E0-66BB3F81A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362575"/>
            <a:ext cx="32385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F8A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DEB2BD4-E229-42B4-BB8A-B0728D016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429250"/>
            <a:ext cx="3238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4AF37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D4AF37"/>
                </a:solidFill>
                <a:latin typeface="Aptos"/>
                <a:ea typeface="Aptos"/>
                <a:cs typeface="Aptos"/>
              </a:rPr>
              <a:t>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07C1473-EF4A-459D-95C8-7DF1154DF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5400675"/>
            <a:ext cx="276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Langsiktig eierskap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5DF8628-05E8-4749-89C9-FFD316C0D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5410200"/>
            <a:ext cx="619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forvaltningsansvar, etterfølgelse og varige strukturer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2B168F6-98DF-4F81-A4FD-39A28FD23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1562100"/>
            <a:ext cx="21907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EBFA"/>
          </a:solidFill>
          <a:ln xmlns:a="http://schemas.openxmlformats.org/drawingml/2006/main" w="0">
            <a:noFill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F095487-0B13-4210-9A18-3CEF49C79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657350"/>
            <a:ext cx="1962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B2F8A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B2F8A"/>
                </a:solidFill>
                <a:latin typeface="Aptos"/>
                <a:ea typeface="Aptos"/>
                <a:cs typeface="Aptos"/>
              </a:rPr>
              <a:t>Fra reaksjon til dømmekraft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828DB00-6146-4731-B61F-F7F558384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381750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DEA"/>
          </a:solidFill>
          <a:ln xmlns:a="http://schemas.openxmlformats.org/drawingml/2006/main" w="0">
            <a:noFill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DDB7D3B-8CF4-49DF-ADEC-742C8CCA4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Axzera GründerPortalen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7AFA04D-6EF1-41A3-919A-15DE1EE86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B2F8A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0B2F8A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41761502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01B0D54-3310-48A2-B0D4-9DDB4C0A0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72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F8A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4690743-CEB6-4EEA-806D-94CB93474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334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9E7AE75-6EE6-4E80-9C5D-C6F44A182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23875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B2F8A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B2F8A"/>
                </a:solidFill>
                <a:latin typeface="Aptos"/>
                <a:ea typeface="Aptos"/>
                <a:cs typeface="Aptos"/>
              </a:rPr>
              <a:t>INDRE KAPASITET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2CD9B8-47F2-4C97-A813-0BF6960DC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914400"/>
            <a:ext cx="8382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Portalen skal utvikle gründere som tåler usikkerhet uten å miste fremdrift.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BC177A-ADFC-42A5-9BBA-7EDFC547C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57450"/>
            <a:ext cx="666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Gründer Core gjør indre modenhet til praktisk trening, ikke bare teori.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4915A5B-2720-4B24-9325-E4287403C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952750"/>
            <a:ext cx="24384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EA"/>
            </a:solidFill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40F4227-49FA-4E4F-854C-96B00DAA0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1623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791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A97918"/>
                </a:solidFill>
                <a:latin typeface="Aptos"/>
                <a:ea typeface="Aptos"/>
                <a:cs typeface="Aptos"/>
              </a:rPr>
              <a:t>A1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0512A8A-83C7-43D2-AE39-7E10B2A62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448050"/>
            <a:ext cx="1981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Identitet og ansvar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5E69FEE-5E16-4E6E-B598-C75CE927F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829050"/>
            <a:ext cx="19812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Skille mellom selvet og virksomheten, slik at utfordringer ikke blir eksistensielle.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F7BD56D-7443-4B81-A247-449F3FE4F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952750"/>
            <a:ext cx="24384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EA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492EBCD-6E8C-4E34-B3B1-230E72BD7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1623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791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A97918"/>
                </a:solidFill>
                <a:latin typeface="Aptos"/>
                <a:ea typeface="Aptos"/>
                <a:cs typeface="Aptos"/>
              </a:rPr>
              <a:t>A2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6653639-6FE7-4E83-B9C6-1E951A588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448050"/>
            <a:ext cx="1981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Robusthet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C07FDD2-6A9F-4320-ACF7-9AD8C8FDD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829050"/>
            <a:ext cx="19812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Bygge utholdenhet, tempojustering og evne til å stå i motgang over tid.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F72DE4B-D4C5-451F-8352-AD45F1DC5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952750"/>
            <a:ext cx="24384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A9024FA-4D5C-4B3C-AB4A-1E43A997E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1623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791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A97918"/>
                </a:solidFill>
                <a:latin typeface="Aptos"/>
                <a:ea typeface="Aptos"/>
                <a:cs typeface="Aptos"/>
              </a:rPr>
              <a:t>A4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C5EFADE-FCBB-48E9-8C0B-EFDBF4EF2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448050"/>
            <a:ext cx="1981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Feil og læring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EAE5F3C-6A5B-4834-8927-4EFAECFB6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829050"/>
            <a:ext cx="19812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Se feil som informasjon som kan integreres, ikke som skam som må skjules.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D3AD6D6-0B8A-41C0-9D1B-8F4F9D2EC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952750"/>
            <a:ext cx="24384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BE3C43E-4889-40CD-83DA-1205351E7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1623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791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A97918"/>
                </a:solidFill>
                <a:latin typeface="Aptos"/>
                <a:ea typeface="Aptos"/>
                <a:cs typeface="Aptos"/>
              </a:rPr>
              <a:t>A6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EDD9839-C95C-46E2-B7BB-A9A95892E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448050"/>
            <a:ext cx="1981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Dømmekraft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04A28B9-B503-41A2-A388-B2DD997E1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829050"/>
            <a:ext cx="19812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Gå fra impuls og reaksjon til vurdering, språk, presisjon og modent lederskap.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162F9CB-BB1D-4A9A-A541-FEFF77754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381750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DEA"/>
          </a:solidFill>
          <a:ln xmlns:a="http://schemas.openxmlformats.org/drawingml/2006/main" w="0">
            <a:noFill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EBF2211-F73F-45EF-91B9-F7897C719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Axzera GründerPortalen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1D20964-CA57-449F-B069-F00F50448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B2F8A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0B2F8A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5433924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4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8D74770-BD83-4CE4-90FA-BDEB67CFB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72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F8A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837959-F39A-4088-87C4-7DC9A898C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334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640160-51FD-4C6B-9725-D38B16324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23875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B2F8A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B2F8A"/>
                </a:solidFill>
                <a:latin typeface="Aptos"/>
                <a:ea typeface="Aptos"/>
                <a:cs typeface="Aptos"/>
              </a:rPr>
              <a:t>GLOBAL MØTEPLASS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5943AF-89CB-4E33-B4A4-D38BA554C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914400"/>
            <a:ext cx="8572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AGP gjør gründerreisen sosial, men med struktur nok til at relasjoner blir verdiskapende.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5883D69-FD07-4289-A88B-F3D8A41EC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57450"/>
            <a:ext cx="666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Den globale møteplassen bør bygges rundt tillit, kvalitet og relevante koblinger.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B038125-9995-4987-A12D-0F0145830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371850"/>
            <a:ext cx="20002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EA"/>
            </a:solidFill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40A8A4E-A73C-4453-83BF-EC4FBC9E1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600450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B2F8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B2F8A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72B20C8-97B3-4DA4-8AF0-12EB0F647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09575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Profil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F89341E-EFB7-405D-BBFA-634785B07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495800"/>
            <a:ext cx="1524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Gründeren presenterer idé, fase, behov, kompetanse og ambisjon.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F3F41B6-D89A-4F07-9F8A-584F9DFA3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371850"/>
            <a:ext cx="20002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F8A"/>
          </a:solidFill>
          <a:ln xmlns:a="http://schemas.openxmlformats.org/drawingml/2006/main" w="9525">
            <a:solidFill>
              <a:srgbClr val="0B2F8A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0C23FF-E516-4BC9-BA17-DA22BCC0E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600450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D4AF37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D4AF37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139E09F-665A-4BCD-8A3F-D9BB31916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09575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Refleksjon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4B3F91C-399A-4B52-B78E-2736AE50C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495800"/>
            <a:ext cx="1524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DE6FF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DDE6FF"/>
                </a:solidFill>
                <a:latin typeface="Aptos"/>
                <a:ea typeface="Aptos"/>
                <a:cs typeface="Aptos"/>
              </a:rPr>
              <a:t>Core-temaer og mentor hjelper gründeren å tydeliggjøre risiko, valg og neste steg.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ED943F9-6559-4FE9-885D-DEF7D5F87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371850"/>
            <a:ext cx="20002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8545413-3D80-4E91-AFDF-77706C91D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600450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B2F8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B2F8A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9333FCC-BE2E-40ED-828F-D3E9F2BEC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09575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Synlighet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9DBD73F-1D06-4EAB-90D2-6B042CB21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495800"/>
            <a:ext cx="1524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Prosjekter kan presenteres i kuraterte rom for relevante investorer og partnere.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3DC48D1-50C5-48D6-AE2F-C8DF96EE8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371850"/>
            <a:ext cx="20002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6AE1073-09B3-4524-B4AF-B4A78AF02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600450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B2F8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B2F8A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04B1EEF-DFED-4D0F-A198-04EE84D6F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09575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Kobling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EC61405-C924-49B3-910B-785FC0690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495800"/>
            <a:ext cx="1524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Portalen matcher mot medeiere, co-foundere, rådgivere og kapitalmiljøer.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0C55338-AA4F-421D-84F1-EC4C30265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381750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DEA"/>
          </a:solidFill>
          <a:ln xmlns:a="http://schemas.openxmlformats.org/drawingml/2006/main" w="0">
            <a:noFill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0E4DA6C-4B75-4E69-A302-E8CA4384C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Axzera GründerPortalen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246ECD3-D37C-410D-93DC-DAF674EE2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B2F8A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0B2F8A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66412300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B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7D7246F-C9C0-4B90-B979-D5836A7C5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72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AF37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1DA9A53-0B50-40EF-B29E-E4750B2E6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334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71B54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71B54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AA292EF-690B-4E98-BFEB-7C26E5BC2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23875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4AF37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D4AF37"/>
                </a:solidFill>
                <a:latin typeface="Aptos"/>
                <a:ea typeface="Aptos"/>
                <a:cs typeface="Aptos"/>
              </a:rPr>
              <a:t>INVESTOR / MEDEIER / CO-FOUNDER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7A2BC9-E7BD-4FB7-95BF-0500F5D38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914400"/>
            <a:ext cx="9048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Investorrommet bør gjøre tidlig dialog mer presis, trygg og relevant for begge sider.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BFF161-CD85-4D1C-A1AE-C94145898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57450"/>
            <a:ext cx="666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DDE6FF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DDE6FF"/>
                </a:solidFill>
                <a:latin typeface="Aptos"/>
                <a:ea typeface="Aptos"/>
                <a:cs typeface="Aptos"/>
              </a:rPr>
              <a:t>Gründere får en arena for å presentere ideer, mens investorer får et bedre bilde av mennesket, modenheten og prosjektet.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3E0EDC3-7FE7-4023-A50D-93A870271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00375"/>
            <a:ext cx="2000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4AF37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4AF37"/>
                </a:solidFill>
                <a:latin typeface="Aptos"/>
                <a:ea typeface="Aptos"/>
                <a:cs typeface="Aptos"/>
              </a:rPr>
              <a:t>For gründeren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B78FDFA-3102-4AC1-85ED-58F8ACDED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000375"/>
            <a:ext cx="514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DDE6F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DDE6FF"/>
                </a:solidFill>
                <a:latin typeface="Aptos"/>
                <a:ea typeface="Aptos"/>
                <a:cs typeface="Aptos"/>
              </a:rPr>
              <a:t>presentere idé, behov, team, risiko og ønsket samarbeid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8213446-9044-4BFF-A80E-9BFA05E1E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400425"/>
            <a:ext cx="7239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2477F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788B24D-4800-4C3C-93E9-373BBEC2A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29025"/>
            <a:ext cx="2000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4AF37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4AF37"/>
                </a:solidFill>
                <a:latin typeface="Aptos"/>
                <a:ea typeface="Aptos"/>
                <a:cs typeface="Aptos"/>
              </a:rPr>
              <a:t>For investor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AAC4B7D-7E5A-429B-88F2-9C7A60BEE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629025"/>
            <a:ext cx="514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DDE6F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DDE6FF"/>
                </a:solidFill>
                <a:latin typeface="Aptos"/>
                <a:ea typeface="Aptos"/>
                <a:cs typeface="Aptos"/>
              </a:rPr>
              <a:t>se prosjektets logikk, grunnleggerens dømmekraft og utviklingsfase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3F62969-9608-4EA1-82F7-3D6BA3A23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29075"/>
            <a:ext cx="7239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2477F"/>
          </a:solidFill>
          <a:ln xmlns:a="http://schemas.openxmlformats.org/drawingml/2006/main" w="0">
            <a:noFill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9367EA2-16EA-4B78-A03B-264405936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57675"/>
            <a:ext cx="2000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4AF37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4AF37"/>
                </a:solidFill>
                <a:latin typeface="Aptos"/>
                <a:ea typeface="Aptos"/>
                <a:cs typeface="Aptos"/>
              </a:rPr>
              <a:t>For medeier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D13AE77-7B8D-4AA3-A026-70885600A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4257675"/>
            <a:ext cx="514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DDE6F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DDE6FF"/>
                </a:solidFill>
                <a:latin typeface="Aptos"/>
                <a:ea typeface="Aptos"/>
                <a:cs typeface="Aptos"/>
              </a:rPr>
              <a:t>vurdere verdier, tidshorisont og forventninger før eierskap etableres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AEF03F2-8CB7-4220-879B-CAB36D156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57725"/>
            <a:ext cx="7239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2477F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7B5BBE0-3AA0-4B69-8EAA-1ED72822F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86325"/>
            <a:ext cx="2000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4AF37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4AF37"/>
                </a:solidFill>
                <a:latin typeface="Aptos"/>
                <a:ea typeface="Aptos"/>
                <a:cs typeface="Aptos"/>
              </a:rPr>
              <a:t>For co-founder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9B22579-57F6-4EA6-AE8B-CD853D156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4886325"/>
            <a:ext cx="514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DDE6F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DDE6FF"/>
                </a:solidFill>
                <a:latin typeface="Aptos"/>
                <a:ea typeface="Aptos"/>
                <a:cs typeface="Aptos"/>
              </a:rPr>
              <a:t>finne komplementær kompetanse, motivasjon og felles retning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6377574-DFAB-417E-B76A-DADBAE516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286375"/>
            <a:ext cx="7239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2477F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D212F42-4647-4CE7-BAAD-7A09C72A2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009900"/>
            <a:ext cx="21907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AF37">
              <a:alpha val="12000"/>
            </a:srgbClr>
          </a:solidFill>
          <a:ln xmlns:a="http://schemas.openxmlformats.org/drawingml/2006/main" w="19050">
            <a:solidFill>
              <a:srgbClr val="D4AF37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6D5872A-F78D-44CA-B7BA-1F2C03713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695700"/>
            <a:ext cx="14668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Kvalitet før kapital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8FC4FE2-ADCC-4A5F-8ECE-D7CDF1C84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381750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2477F"/>
          </a:solidFill>
          <a:ln xmlns:a="http://schemas.openxmlformats.org/drawingml/2006/main" w="0">
            <a:noFill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606B885-EC22-4EEC-8CF7-1FA441B25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B9C8F4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B9C8F4"/>
                </a:solidFill>
                <a:latin typeface="Aptos"/>
                <a:ea typeface="Aptos"/>
                <a:cs typeface="Aptos"/>
              </a:rPr>
              <a:t>Axzera GründerPortalen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562E6D3-B525-4771-B7BD-797E64BC7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D4AF37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D4AF37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4473327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4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180C0B4-4D59-4D31-A967-3C3361CBF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72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F8A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409D1E-8018-4D23-AA80-297A88F48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334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C50E91A-5904-4BBD-86A6-C4A32F3A6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23875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B2F8A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B2F8A"/>
                </a:solidFill>
                <a:latin typeface="Aptos"/>
                <a:ea typeface="Aptos"/>
                <a:cs typeface="Aptos"/>
              </a:rPr>
              <a:t>TILKNYTNING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422B4A8-B5B6-4831-BB1C-096CDB188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914400"/>
            <a:ext cx="8572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Gründere skal ønske å være tilknyttet fordi portalen gir mer enn eksponering.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257D443-E78A-4E87-B371-13FF01144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57450"/>
            <a:ext cx="666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AGP må føles som et sted der gründeren blir klokere, tydeligere og bedre koblet til verden rundt seg.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46DF493-60AA-47FA-81BF-0141F7485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24200"/>
            <a:ext cx="30480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EA"/>
            </a:solidFill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235308E-AF3D-4D1F-8624-88EBC21DB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333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791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A97918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30FB55F-06C0-4FD3-942E-C68CF23CE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19500"/>
            <a:ext cx="2590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Utvikling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1071CD-ED6A-4669-BF26-CC33AAF6E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000500"/>
            <a:ext cx="25908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Core-programmet bygger mental kapasitet, strategisk forståelse og modent eierskap.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8B6D9CF-DD11-45D4-AFEC-C20EE96FA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124200"/>
            <a:ext cx="30480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EA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241C966-FF67-454D-A5A2-672774714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333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791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A97918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1AD1FB4-2ED6-4DEB-951C-890769E31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619500"/>
            <a:ext cx="2590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Synlighet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5842CBB-5446-42E5-8687-7B21A5933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4000500"/>
            <a:ext cx="25908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Gründeren kan presentere ideen sin i en strukturert form som gjør prosjektet lettere å forstå.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CB5B2B8-D7EE-4AE4-BBF6-0514A12D9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124200"/>
            <a:ext cx="30480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32B98F0-79D7-49F9-B6E9-18F6789A7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333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791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A97918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9B1DA48-FC68-4575-BC29-1C5C60931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619500"/>
            <a:ext cx="2590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Tilhørighet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D703C36-3138-43A8-B4D7-F5DAD201B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000500"/>
            <a:ext cx="25908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Et globalt miljø reduserer ensomhet og gir tilgang til mennesker som står i lignende beslutninger.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479C13A-BF28-4B32-B6E1-3246A77A1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381750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DEA"/>
          </a:solidFill>
          <a:ln xmlns:a="http://schemas.openxmlformats.org/drawingml/2006/main" w="0">
            <a:noFill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EAE3B7E-A841-418C-93BC-B92E3B80E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Axzera GründerPortalen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A911687-AC4B-4ED6-A6CE-09230FADE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B2F8A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0B2F8A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33439397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5AFECE8-3D7B-4E39-B9AE-ECB9EFF80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72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F8A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DE7B76-230B-4563-A39D-525B89D57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334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8BCD6F-07A3-4293-9E64-99D21B0B8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23875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B2F8A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B2F8A"/>
                </a:solidFill>
                <a:latin typeface="Aptos"/>
                <a:ea typeface="Aptos"/>
                <a:cs typeface="Aptos"/>
              </a:rPr>
              <a:t>PRODUKTREISE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59E1445-8FF6-49DD-B3BA-F411BA6B1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914400"/>
            <a:ext cx="8382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AGP kan bygges som en tydelig produktreise fra læring til relasjon til mulighet.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44C29BA-4F31-40FE-B8F4-4A1809795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57450"/>
            <a:ext cx="666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Hver del av portalen bør ha en klar funksjon og bygge videre på forrige nivå.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233221B-D8AE-422E-9D52-2F6744ECA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47950"/>
            <a:ext cx="6858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F8A"/>
          </a:solidFill>
          <a:ln xmlns:a="http://schemas.openxmlformats.org/drawingml/2006/main" w="0">
            <a:noFill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68EBAC3-8FB3-425B-99F7-7C5E9A94A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781300"/>
            <a:ext cx="6858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85E13F3-1C74-4330-932E-90B3B7966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7051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Gründer Core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13CE762-54CA-45EA-9507-4F4DF9BC6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733675"/>
            <a:ext cx="590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20 evner som strukturerer tankesett, kapital, styring og eierskap.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3B53B19-FBB4-4B3D-9279-04A989FB9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33750"/>
            <a:ext cx="6858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F8A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6C141B6-E822-45FB-B73F-F6C9CF264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67100"/>
            <a:ext cx="6858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2EEBA8-2099-437F-A1D1-9B49AC88A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3909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Min Mentor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98376D8-4C2D-4EB7-AEB4-5C48EB3D8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419475"/>
            <a:ext cx="590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Personlig refleksjon, spørsmål og testing av resonnementer.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5D800AB-BF6C-40F9-94A2-11FBA6B3C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19550"/>
            <a:ext cx="6858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F8A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E993BB8-5644-4136-87B1-D79AAF9A9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52900"/>
            <a:ext cx="6858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BA00880-0AF4-4379-B670-07212D36C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07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Founder Profile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E160817-291A-4213-B832-350DAA4D2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105275"/>
            <a:ext cx="590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Standardisert presentasjon av gründer, idé, fase, behov og ambisjon.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D57F250-B9DE-4CD4-B72C-4F70C5394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05350"/>
            <a:ext cx="6858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F8A"/>
          </a:solidFill>
          <a:ln xmlns:a="http://schemas.openxmlformats.org/drawingml/2006/main" w="0">
            <a:noFill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9CBA37E-41E8-442E-9030-212A5549E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838700"/>
            <a:ext cx="6858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917C9DD-75CF-4093-B278-DAB6EC1A0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7625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Global Rooms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160204F-EBE6-4CAE-89E5-71C3FB4DF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791075"/>
            <a:ext cx="590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Tematiske møteplasser etter bransje, fase, land, kapitalbehov og rolle.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0BB2C0C-6D4E-4BB4-B9C2-29C31C220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391150"/>
            <a:ext cx="6858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AF37"/>
          </a:solidFill>
          <a:ln xmlns:a="http://schemas.openxmlformats.org/drawingml/2006/main" w="0">
            <a:noFill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41202C7-3627-4CCB-941E-7B068BEA3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524500"/>
            <a:ext cx="6858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71B54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71B54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66A03EC-B3B6-434E-A3A2-74934DC9F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4483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7122E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7122E"/>
                </a:solidFill>
                <a:latin typeface="Aptos"/>
                <a:ea typeface="Aptos"/>
                <a:cs typeface="Aptos"/>
              </a:rPr>
              <a:t>Pitch &amp; Match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C0698A7-49AA-4214-909F-109196560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5476875"/>
            <a:ext cx="590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Kuraterte presentasjoner for investorer, medeiere og co-foundere.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BC6040A-A535-4E75-B217-C2E1D1F6B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381750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DEA"/>
          </a:solidFill>
          <a:ln xmlns:a="http://schemas.openxmlformats.org/drawingml/2006/main" w="0">
            <a:noFill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8DDCBA9-3ACB-4569-A313-296DAEB68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51510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97386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697386"/>
                </a:solidFill>
                <a:latin typeface="Aptos"/>
                <a:ea typeface="Aptos"/>
                <a:cs typeface="Aptos"/>
              </a:rPr>
              <a:t>Axzera GründerPortalen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2257C91-714F-473A-BAD5-FA1F31EAC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1510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B2F8A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0B2F8A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07336199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2026-05-24T09:51:03.1840000Z</dcterms:created>
  <dcterms:modified xsi:type="dcterms:W3CDTF">2026-05-24T09:51:03.1840000Z</dcterms:modified>
</coreProperties>
</file>